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28"/>
  </p:handoutMasterIdLst>
  <p:sldIdLst>
    <p:sldId id="256" r:id="rId5"/>
    <p:sldId id="257" r:id="rId6"/>
    <p:sldId id="259" r:id="rId7"/>
    <p:sldId id="260" r:id="rId8"/>
    <p:sldId id="261" r:id="rId9"/>
    <p:sldId id="258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85E56-13CE-4A36-ABE0-AFD35AD7FDD2}" v="44" dt="2024-06-17T03:05:39.1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0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452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0D3485AD-DA09-55D9-3F2E-82A47A643B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7F289A3-B22C-4F36-7BE2-266A8CFFB59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A5781-1085-447C-A2B0-E019F6EB5978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B25E5B-DB2F-A5C5-B3F8-A81FF002B1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B3D8BE-8DBD-5C4E-4AC2-1F0E7B82E56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A2AC8C-2628-474A-A861-CE0F759FC8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94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5.png>
</file>

<file path=ppt/media/image18.jpeg>
</file>

<file path=ppt/media/image19.png>
</file>

<file path=ppt/media/image2.png>
</file>

<file path=ppt/media/image20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C8A3E-A302-E9DF-05EA-62D3FF80A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4208E7-DC0B-AC1F-79E1-B14892EC78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1D9D2E-1E20-70D4-9C08-0B5EC0F42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AC0301-225B-C261-813D-C8AB9E471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6D368F-DBB0-401F-0751-CF86E0EC3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5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ABC74A-3992-7CEA-E578-BC8D5E18E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E649FB3-D39B-F8B2-D8C9-3A2D839C3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C8C013-99FB-2D6D-7A6B-D0AD296DF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B70BF3-13CF-2A6C-9B89-83908638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DCF87E-D50A-979F-395A-9C339CCD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2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5C86732-B149-EF15-CCE4-D9A08639AE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906BA5-3B36-8D37-3589-D13CB91EE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F5BBAA-3B3C-2FD3-59B9-06280091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D9C4E4-DBF2-B4D7-03B3-1338CD0AC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5501FF-4FC9-6C5A-A64B-A2AECFEB0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9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A08CD9-D444-E8F5-B20C-A4A4111F3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00D729-3080-DC71-9338-DCB352A2B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5E251E-4436-7911-D64B-06D609509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EAEA99-4713-C0B3-0B2F-F496C59C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42041C-4C7C-09A7-AD65-3CBEFC8F0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150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681371-0644-426D-703A-8A1962AF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9EE1F6-BDDD-5D21-14D3-802B2D9DA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33DF8C-FAAC-DB9C-F391-B5D3E6DB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7AB1E6-52BA-6EB6-FBB6-FC443580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59257A-0EA6-FD37-B1A4-D48B62C7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9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3811B-D656-E847-FF3C-2A88D205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0ED22A-076B-7A78-D4AB-E8EAA79B1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E8B8A05-B8E1-3122-1ED3-E5A37DAF5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8BFD341-A2F5-8915-92FA-686CED4F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91D2CE-C4E7-941A-F589-E6CCB4A9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15E902-B8F5-C5F4-BD37-B4786837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5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8C28A-759B-D2CE-2B3D-7A75CDB9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EF2538-C4B4-955D-EB00-27A9F9338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B0B317C-7272-11D9-7EBF-3EF841E62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739B19B-84C6-14FE-D241-2390F4E3F1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1D1F91B-07EC-042F-69F0-A29109A42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E3C0CC2-79A7-69F8-BFBC-CD1110DFC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12BB904-1C02-9752-1E97-CE7A47F9D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BF83410-37AA-63F1-330F-9563F91A6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5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C86BDB-B13C-747F-34B0-D0C724CD2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68F0A00-9A6E-A1C8-8D28-23295C29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A55AB5-F151-B6AA-DEE9-91050361C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D511CC8-492F-A8F5-138F-F9DE3841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16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95342F0-B76E-5BC1-106F-2007D0253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87F77A-713A-3295-BFDC-B3CB7CCC5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F3E712-CE7C-33A1-0371-E299BEE1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78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A192EB-B3FF-8ADD-12F2-C82B2DB6C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094E78-DDB2-4C7D-8580-E24946B8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023B04A-0759-D506-DA94-65E91A3CF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52DDF3C-B232-C687-8BA1-526BD1DB2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617337-3547-08AC-1D50-0AB13DBA7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B0337B-3E52-3C0C-AD28-9C751825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8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4802B-5422-3598-B7C2-B6AD4288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0BA479F-FFF5-9356-BFD3-9D13D3B60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4A1911-9E5E-D539-1946-DF93B3B01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DA9827-2C1E-11B8-C999-C63009B7F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34421E-77A3-6B40-B04A-28AB6A1C6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7672AA9-8999-5AF1-E5AD-E1E9AE28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8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17606F7-0E03-EBDA-B4C1-88917620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A038A57-E788-0245-805D-FE8B41DDB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E52307-24E0-F07D-E076-3EF3500044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F66D9B-8576-4D3D-A023-167BB7D8CD59}" type="datetimeFigureOut">
              <a:rPr lang="en-US" smtClean="0"/>
              <a:t>Sun 6/16/2024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A8D02C-D2D7-FD4F-D821-7E5129CBF6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E55AD277-67A7-E386-0145-CC344EBEFDDA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559842198"/>
              </p:ext>
            </p:extLst>
          </p:nvPr>
        </p:nvGraphicFramePr>
        <p:xfrm>
          <a:off x="10226180" y="6364739"/>
          <a:ext cx="1690935" cy="3706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3222477" imgH="705922" progId="Photoshop.Image.13">
                  <p:embed/>
                </p:oleObj>
              </mc:Choice>
              <mc:Fallback>
                <p:oleObj name="Image" r:id="rId13" imgW="3222477" imgH="705922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226180" y="6364739"/>
                        <a:ext cx="1690935" cy="3706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Imagem 7">
            <a:extLst>
              <a:ext uri="{FF2B5EF4-FFF2-40B4-BE49-F238E27FC236}">
                <a16:creationId xmlns:a16="http://schemas.microsoft.com/office/drawing/2014/main" id="{8F00C2A6-0924-140C-05B3-EFA0926DD733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532961" y="0"/>
            <a:ext cx="19053" cy="65731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C96B7975-211B-246A-018D-7BAD4621F37F}"/>
              </a:ext>
            </a:extLst>
          </p:cNvPr>
          <p:cNvSpPr txBox="1"/>
          <p:nvPr userDrawn="1"/>
        </p:nvSpPr>
        <p:spPr>
          <a:xfrm>
            <a:off x="745921" y="115594"/>
            <a:ext cx="1538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accent6">
                    <a:lumMod val="50000"/>
                  </a:schemeClr>
                </a:solidFill>
              </a:rPr>
              <a:t>CDC com Debezium</a:t>
            </a:r>
            <a:endParaRPr lang="en-US" sz="12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001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xcalidraw.com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ccess.redhat.com/documentation/pt-br/red_hat_build_of_debezium/1.9.7/html/getting_started_with_debezium/introduction-debezium" TargetMode="External"/><Relationship Id="rId2" Type="http://schemas.openxmlformats.org/officeDocument/2006/relationships/hyperlink" Target="https://debezium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88F33A-F9CD-83BD-2200-A6A3B8299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9530" y="1041400"/>
            <a:ext cx="6786282" cy="2387600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Introduzindo</a:t>
            </a:r>
            <a:r>
              <a:rPr lang="en-US" dirty="0"/>
              <a:t> Change Data Capture com </a:t>
            </a:r>
            <a:r>
              <a:rPr lang="en-US" dirty="0" err="1"/>
              <a:t>Debezium</a:t>
            </a:r>
            <a:r>
              <a:rPr lang="en-US" dirty="0"/>
              <a:t>, Kafka e Net8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537C091-9C9A-98BF-5042-CE7D0489D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1634942"/>
              </p:ext>
            </p:extLst>
          </p:nvPr>
        </p:nvGraphicFramePr>
        <p:xfrm>
          <a:off x="0" y="0"/>
          <a:ext cx="489484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6305006" imgH="8832344" progId="Photoshop.Image.13">
                  <p:embed/>
                </p:oleObj>
              </mc:Choice>
              <mc:Fallback>
                <p:oleObj name="Image" r:id="rId2" imgW="6305006" imgH="8832344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489484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25C82D04-A292-E156-D1D3-740BCF25E6CB}"/>
              </a:ext>
            </a:extLst>
          </p:cNvPr>
          <p:cNvSpPr txBox="1"/>
          <p:nvPr/>
        </p:nvSpPr>
        <p:spPr>
          <a:xfrm>
            <a:off x="5504330" y="4939437"/>
            <a:ext cx="1788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Luis Ribeiro</a:t>
            </a:r>
          </a:p>
          <a:p>
            <a:endParaRPr lang="pt-BR" dirty="0"/>
          </a:p>
          <a:p>
            <a:r>
              <a:rPr lang="pt-BR" dirty="0"/>
              <a:t>Vinicius Ventura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647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BDDFC4-FCEF-3E87-1BDC-17C2976B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4389" y="401451"/>
            <a:ext cx="3446929" cy="132556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Debezium</a:t>
            </a:r>
            <a:br>
              <a:rPr lang="pt-BR" dirty="0"/>
            </a:br>
            <a:r>
              <a:rPr lang="pt-BR" sz="1800" dirty="0"/>
              <a:t>Plataforma de CDC</a:t>
            </a:r>
            <a:endParaRPr lang="en-US" sz="1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5E8EB6-B5BF-A150-F51F-7B10550AE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CDC para vários bancos de dados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 Com base em logs de transações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 Captura instantânea, filtragem etc.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Comunidade totalmente ativa e de código aberto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Versão mais recente: 1.4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Implantações de produção em diversas empresas (por exemplo: Netflix, </a:t>
            </a:r>
            <a:r>
              <a:rPr lang="pt-BR" sz="2000" dirty="0" err="1"/>
              <a:t>Airbnb</a:t>
            </a:r>
            <a:r>
              <a:rPr lang="pt-BR" sz="2000" dirty="0"/>
              <a:t>, Uber, ONS, </a:t>
            </a:r>
            <a:r>
              <a:rPr lang="pt-BR" sz="2000" dirty="0" err="1"/>
              <a:t>WePay</a:t>
            </a:r>
            <a:r>
              <a:rPr lang="pt-BR" sz="2000" dirty="0"/>
              <a:t>, JW Player, </a:t>
            </a:r>
            <a:r>
              <a:rPr lang="pt-BR" sz="2000" dirty="0" err="1"/>
              <a:t>Convoy</a:t>
            </a:r>
            <a:r>
              <a:rPr lang="pt-BR" sz="2000" dirty="0"/>
              <a:t>, </a:t>
            </a:r>
            <a:r>
              <a:rPr lang="pt-BR" sz="2000" dirty="0" err="1"/>
              <a:t>Trivago</a:t>
            </a:r>
            <a:r>
              <a:rPr lang="pt-BR" sz="2000" dirty="0"/>
              <a:t>, OYO,</a:t>
            </a:r>
          </a:p>
          <a:p>
            <a:pPr>
              <a:lnSpc>
                <a:spcPct val="150000"/>
              </a:lnSpc>
            </a:pPr>
            <a:r>
              <a:rPr lang="pt-BR" sz="2000" dirty="0" err="1"/>
              <a:t>BlaBlaCar</a:t>
            </a:r>
            <a:r>
              <a:rPr lang="pt-BR" sz="2000" dirty="0"/>
              <a:t> etc.)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7023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71FB5-0D80-22CA-B220-581314F59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Bancos de dados suportados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806D47-9B5D-0069-4072-D752763F6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MySQL </a:t>
            </a:r>
          </a:p>
          <a:p>
            <a:pPr marL="0" indent="0">
              <a:buNone/>
            </a:pPr>
            <a:r>
              <a:rPr lang="en-US" dirty="0"/>
              <a:t>Postgres </a:t>
            </a:r>
          </a:p>
          <a:p>
            <a:pPr marL="0" indent="0">
              <a:buNone/>
            </a:pPr>
            <a:r>
              <a:rPr lang="en-US" dirty="0"/>
              <a:t>SQL Server </a:t>
            </a:r>
          </a:p>
          <a:p>
            <a:pPr marL="0" indent="0">
              <a:buNone/>
            </a:pPr>
            <a:r>
              <a:rPr lang="en-US" dirty="0"/>
              <a:t>MongoDB </a:t>
            </a:r>
          </a:p>
          <a:p>
            <a:pPr marL="0" indent="0">
              <a:buNone/>
            </a:pPr>
            <a:r>
              <a:rPr lang="en-US" dirty="0"/>
              <a:t>DB2</a:t>
            </a:r>
          </a:p>
          <a:p>
            <a:pPr marL="0" indent="0">
              <a:buNone/>
            </a:pPr>
            <a:r>
              <a:rPr lang="en-US" dirty="0"/>
              <a:t>Oracle</a:t>
            </a:r>
          </a:p>
          <a:p>
            <a:pPr marL="0" indent="0">
              <a:buNone/>
            </a:pPr>
            <a:r>
              <a:rPr lang="en-US" dirty="0"/>
              <a:t>Informix</a:t>
            </a:r>
          </a:p>
          <a:p>
            <a:pPr marL="0" indent="0">
              <a:buNone/>
            </a:pPr>
            <a:r>
              <a:rPr lang="en-US" dirty="0"/>
              <a:t>E </a:t>
            </a:r>
            <a:r>
              <a:rPr lang="en-US" dirty="0" err="1"/>
              <a:t>mais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5636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DCB3F6-DB14-5CA4-D3F7-CB5E719A0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do CDC baseado em logs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87CE3B-51F0-74A9-CEC3-26EE41673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9366"/>
            <a:ext cx="10515600" cy="3391834"/>
          </a:xfrm>
        </p:spPr>
        <p:txBody>
          <a:bodyPr/>
          <a:lstStyle/>
          <a:p>
            <a:r>
              <a:rPr lang="pt-BR" dirty="0"/>
              <a:t>Todas as alterações de dados são capturadas</a:t>
            </a:r>
          </a:p>
          <a:p>
            <a:r>
              <a:rPr lang="pt-BR" dirty="0"/>
              <a:t> Sem atraso ou sobrecarga na pesquisa</a:t>
            </a:r>
          </a:p>
          <a:p>
            <a:r>
              <a:rPr lang="pt-BR" dirty="0"/>
              <a:t>Transparente para escrever aplicativos e modelos </a:t>
            </a:r>
          </a:p>
          <a:p>
            <a:r>
              <a:rPr lang="pt-BR" dirty="0"/>
              <a:t>Pode capturar exclusões</a:t>
            </a:r>
          </a:p>
          <a:p>
            <a:r>
              <a:rPr lang="pt-BR" dirty="0"/>
              <a:t>Pode capturar o estado do registro antigo e outros metadados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723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8B6A6-0627-C860-4906-3504CA75B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981" y="0"/>
            <a:ext cx="7122459" cy="1069228"/>
          </a:xfrm>
        </p:spPr>
        <p:txBody>
          <a:bodyPr>
            <a:normAutofit fontScale="90000"/>
          </a:bodyPr>
          <a:lstStyle/>
          <a:p>
            <a:r>
              <a:rPr lang="pt-BR" dirty="0"/>
              <a:t>Estrutura do evento de alteração</a:t>
            </a:r>
            <a:endParaRPr lang="en-US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1314D5C-18FF-8393-76F5-61376EEC9C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071206"/>
              </p:ext>
            </p:extLst>
          </p:nvPr>
        </p:nvGraphicFramePr>
        <p:xfrm>
          <a:off x="8068235" y="1030815"/>
          <a:ext cx="3084047" cy="5172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3944830" imgH="6616019" progId="Photoshop.Image.13">
                  <p:embed/>
                </p:oleObj>
              </mc:Choice>
              <mc:Fallback>
                <p:oleObj name="Image" r:id="rId2" imgW="3944830" imgH="6616019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68235" y="1030815"/>
                        <a:ext cx="3084047" cy="5172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3938F60C-D069-A084-4C1D-32C3AB2B4E4F}"/>
              </a:ext>
            </a:extLst>
          </p:cNvPr>
          <p:cNvSpPr txBox="1"/>
          <p:nvPr/>
        </p:nvSpPr>
        <p:spPr>
          <a:xfrm>
            <a:off x="1479176" y="1828800"/>
            <a:ext cx="295702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Key: PK da tabela</a:t>
            </a:r>
          </a:p>
          <a:p>
            <a:endParaRPr lang="pt-BR" dirty="0"/>
          </a:p>
          <a:p>
            <a:r>
              <a:rPr lang="pt-BR" dirty="0" err="1"/>
              <a:t>Value</a:t>
            </a:r>
            <a:r>
              <a:rPr lang="pt-BR" dirty="0"/>
              <a:t>: Descrição do evento: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After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Metadata</a:t>
            </a:r>
            <a:endParaRPr lang="pt-BR" dirty="0"/>
          </a:p>
          <a:p>
            <a:endParaRPr lang="pt-BR" dirty="0"/>
          </a:p>
          <a:p>
            <a:r>
              <a:rPr lang="pt-BR" dirty="0"/>
              <a:t>Formatos de serialização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Avro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Protobuf</a:t>
            </a:r>
            <a:r>
              <a:rPr lang="en-US" dirty="0"/>
              <a:t> </a:t>
            </a: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004DA021-9C67-CFB2-9E60-92EC8E0696B2}"/>
              </a:ext>
            </a:extLst>
          </p:cNvPr>
          <p:cNvCxnSpPr/>
          <p:nvPr/>
        </p:nvCxnSpPr>
        <p:spPr>
          <a:xfrm flipV="1">
            <a:off x="2590800" y="1828800"/>
            <a:ext cx="5576047" cy="10130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5DDBE9E6-7C70-4CB4-DEC9-7BE07EB8E2A5}"/>
              </a:ext>
            </a:extLst>
          </p:cNvPr>
          <p:cNvCxnSpPr>
            <a:cxnSpLocks/>
          </p:cNvCxnSpPr>
          <p:nvPr/>
        </p:nvCxnSpPr>
        <p:spPr>
          <a:xfrm flipV="1">
            <a:off x="2492188" y="2501153"/>
            <a:ext cx="5674659" cy="611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20F48D5-DE6A-4645-7C99-3B6F573924CD}"/>
              </a:ext>
            </a:extLst>
          </p:cNvPr>
          <p:cNvCxnSpPr>
            <a:cxnSpLocks/>
          </p:cNvCxnSpPr>
          <p:nvPr/>
        </p:nvCxnSpPr>
        <p:spPr>
          <a:xfrm>
            <a:off x="2841811" y="3398460"/>
            <a:ext cx="5423648" cy="336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19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CA2590-370C-C227-7BA8-90182DFE6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106" y="660960"/>
            <a:ext cx="10515600" cy="1325563"/>
          </a:xfrm>
        </p:spPr>
        <p:txBody>
          <a:bodyPr/>
          <a:lstStyle/>
          <a:p>
            <a:r>
              <a:rPr lang="pt-BR" dirty="0"/>
              <a:t>Pipelines de replicação de dados sem código</a:t>
            </a:r>
            <a:endParaRPr lang="en-US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4743900-1A59-0904-067A-BACAF8767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029525"/>
              </p:ext>
            </p:extLst>
          </p:nvPr>
        </p:nvGraphicFramePr>
        <p:xfrm>
          <a:off x="1628767" y="2281891"/>
          <a:ext cx="9725033" cy="3751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4334920" imgH="5529724" progId="Photoshop.Image.13">
                  <p:embed/>
                </p:oleObj>
              </mc:Choice>
              <mc:Fallback>
                <p:oleObj name="Image" r:id="rId2" imgW="14334920" imgH="5529724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28767" y="2281891"/>
                        <a:ext cx="9725033" cy="3751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849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FD3F22-DED7-227A-B56B-8A7B5236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Cenário de Auditoria em tempo real</a:t>
            </a:r>
            <a:endParaRPr lang="en-US" dirty="0"/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036BBC26-68D1-8C2E-EEE6-8CC1E1253D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2129280"/>
              </p:ext>
            </p:extLst>
          </p:nvPr>
        </p:nvGraphicFramePr>
        <p:xfrm>
          <a:off x="1516996" y="1544314"/>
          <a:ext cx="9836804" cy="4653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2125387" imgH="5736080" progId="Photoshop.Image.13">
                  <p:embed/>
                </p:oleObj>
              </mc:Choice>
              <mc:Fallback>
                <p:oleObj name="Image" r:id="rId2" imgW="12125387" imgH="573608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16996" y="1544314"/>
                        <a:ext cx="9836804" cy="4653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7711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6D1C73A-C5F9-6C84-6A3A-30A9FDEBF2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912004"/>
              </p:ext>
            </p:extLst>
          </p:nvPr>
        </p:nvGraphicFramePr>
        <p:xfrm>
          <a:off x="709459" y="2052917"/>
          <a:ext cx="10773081" cy="4107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4302530" imgH="5453650" progId="Photoshop.Image.13">
                  <p:embed/>
                </p:oleObj>
              </mc:Choice>
              <mc:Fallback>
                <p:oleObj name="Image" r:id="rId2" imgW="14302530" imgH="545365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59" y="2052917"/>
                        <a:ext cx="10773081" cy="4107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4E5375A6-DAFE-411B-4D44-2134D58D5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Cenário de Auditoria em tempo real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74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09687C-152D-66EC-CC6E-8227CB8CC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095" y="490631"/>
            <a:ext cx="3832412" cy="1325563"/>
          </a:xfrm>
        </p:spPr>
        <p:txBody>
          <a:bodyPr/>
          <a:lstStyle/>
          <a:p>
            <a:pPr algn="ctr"/>
            <a:r>
              <a:rPr lang="pt-BR" dirty="0" err="1"/>
              <a:t>Microserviços</a:t>
            </a:r>
            <a:br>
              <a:rPr lang="pt-BR" dirty="0"/>
            </a:br>
            <a:r>
              <a:rPr lang="pt-BR" sz="1800" dirty="0"/>
              <a:t>Troca de dados</a:t>
            </a:r>
            <a:endParaRPr lang="en-US" sz="18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F5539EB-9293-60D5-5965-32B11BAAF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8096" y="1970608"/>
            <a:ext cx="5047504" cy="4202265"/>
          </a:xfr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0A56B013-689A-3462-4F7B-1F4540D22796}"/>
              </a:ext>
            </a:extLst>
          </p:cNvPr>
          <p:cNvSpPr txBox="1">
            <a:spLocks/>
          </p:cNvSpPr>
          <p:nvPr/>
        </p:nvSpPr>
        <p:spPr>
          <a:xfrm>
            <a:off x="6876883" y="2103437"/>
            <a:ext cx="5047503" cy="3176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Propague dados entre diferentes serviços de forma </a:t>
            </a:r>
            <a:r>
              <a:rPr lang="pt-BR" sz="2200" b="1" dirty="0">
                <a:solidFill>
                  <a:schemeClr val="accent6">
                    <a:lumMod val="50000"/>
                  </a:schemeClr>
                </a:solidFill>
              </a:rPr>
              <a:t>desacoplada</a:t>
            </a:r>
          </a:p>
          <a:p>
            <a:endParaRPr lang="pt-B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/>
              <a:t>Cada serviço mantém suas </a:t>
            </a:r>
            <a:r>
              <a:rPr lang="pt-BR" sz="2200" dirty="0" err="1"/>
              <a:t>views</a:t>
            </a:r>
            <a:r>
              <a:rPr lang="pt-BR" sz="2200" dirty="0"/>
              <a:t> </a:t>
            </a:r>
            <a:r>
              <a:rPr lang="pt-BR" sz="2200" b="1" dirty="0">
                <a:solidFill>
                  <a:schemeClr val="accent6">
                    <a:lumMod val="50000"/>
                  </a:schemeClr>
                </a:solidFill>
              </a:rPr>
              <a:t>otimizadas localmente</a:t>
            </a:r>
            <a:endParaRPr lang="en-US" sz="22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586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B8C30-FE90-64BE-84AA-1AD69FC23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16138"/>
            <a:ext cx="8709212" cy="764428"/>
          </a:xfrm>
        </p:spPr>
        <p:txBody>
          <a:bodyPr/>
          <a:lstStyle/>
          <a:p>
            <a:r>
              <a:rPr lang="pt-BR" dirty="0" err="1"/>
              <a:t>Microserviços</a:t>
            </a:r>
            <a:r>
              <a:rPr lang="pt-BR" dirty="0"/>
              <a:t> – The </a:t>
            </a:r>
            <a:r>
              <a:rPr lang="pt-BR" b="1" dirty="0">
                <a:solidFill>
                  <a:schemeClr val="accent6">
                    <a:lumMod val="50000"/>
                  </a:schemeClr>
                </a:solidFill>
              </a:rPr>
              <a:t>OUTBOX </a:t>
            </a:r>
            <a:r>
              <a:rPr lang="pt-BR" b="1" dirty="0" err="1">
                <a:solidFill>
                  <a:schemeClr val="accent6">
                    <a:lumMod val="50000"/>
                  </a:schemeClr>
                </a:solidFill>
              </a:rPr>
              <a:t>Pattern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6F6632FB-EE83-027F-9ECF-9077621B84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101068"/>
              </p:ext>
            </p:extLst>
          </p:nvPr>
        </p:nvGraphicFramePr>
        <p:xfrm>
          <a:off x="1420254" y="1469840"/>
          <a:ext cx="10027676" cy="4698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1198612" imgH="5247294" progId="Photoshop.Image.13">
                  <p:embed/>
                </p:oleObj>
              </mc:Choice>
              <mc:Fallback>
                <p:oleObj name="Image" r:id="rId2" imgW="11198612" imgH="5247294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0254" y="1469840"/>
                        <a:ext cx="10027676" cy="4698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3942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74D37F-CD33-4D93-BC98-B797594E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 err="1"/>
              <a:t>Decoupling</a:t>
            </a:r>
            <a:r>
              <a:rPr lang="pt-BR" dirty="0"/>
              <a:t> de legados: </a:t>
            </a:r>
            <a:br>
              <a:rPr lang="pt-BR" dirty="0"/>
            </a:br>
            <a:r>
              <a:rPr lang="pt-BR" sz="3100" dirty="0"/>
              <a:t>De Monolito a </a:t>
            </a:r>
            <a:r>
              <a:rPr lang="pt-BR" sz="3100" dirty="0" err="1"/>
              <a:t>Microserviços</a:t>
            </a:r>
            <a:r>
              <a:rPr lang="pt-BR" sz="3100" dirty="0"/>
              <a:t> usando </a:t>
            </a:r>
            <a:r>
              <a:rPr lang="pt-BR" sz="3100" b="1" dirty="0" err="1">
                <a:solidFill>
                  <a:schemeClr val="accent6">
                    <a:lumMod val="50000"/>
                  </a:schemeClr>
                </a:solidFill>
              </a:rPr>
              <a:t>Strangler</a:t>
            </a:r>
            <a:r>
              <a:rPr lang="pt-BR" sz="31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pt-BR" sz="3100" b="1" dirty="0" err="1">
                <a:solidFill>
                  <a:schemeClr val="accent6">
                    <a:lumMod val="50000"/>
                  </a:schemeClr>
                </a:solidFill>
              </a:rPr>
              <a:t>Pattern</a:t>
            </a:r>
            <a:endParaRPr lang="en-US" sz="31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F14AEC5C-A7CC-F473-88B7-2DA2C8DA59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235730"/>
              </p:ext>
            </p:extLst>
          </p:nvPr>
        </p:nvGraphicFramePr>
        <p:xfrm>
          <a:off x="2655858" y="1981200"/>
          <a:ext cx="6880283" cy="459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622402" imgH="5757640" progId="Photoshop.Image.13">
                  <p:embed/>
                </p:oleObj>
              </mc:Choice>
              <mc:Fallback>
                <p:oleObj name="Image" r:id="rId2" imgW="8622402" imgH="575764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55858" y="1981200"/>
                        <a:ext cx="6880283" cy="4594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32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7FD8E-5E44-5FE1-FD82-D8E085B5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05" y="1790513"/>
            <a:ext cx="4029635" cy="1325563"/>
          </a:xfrm>
        </p:spPr>
        <p:txBody>
          <a:bodyPr>
            <a:noAutofit/>
          </a:bodyPr>
          <a:lstStyle/>
          <a:p>
            <a:r>
              <a:rPr lang="pt-BR" sz="8800" dirty="0">
                <a:solidFill>
                  <a:schemeClr val="accent6">
                    <a:lumMod val="50000"/>
                  </a:schemeClr>
                </a:solidFill>
              </a:rPr>
              <a:t>Agenda</a:t>
            </a:r>
            <a:endParaRPr lang="en-US" sz="88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26" name="Picture 2" descr="Foto Agenda Wire-o 422L Imagem">
            <a:extLst>
              <a:ext uri="{FF2B5EF4-FFF2-40B4-BE49-F238E27FC236}">
                <a16:creationId xmlns:a16="http://schemas.microsoft.com/office/drawing/2014/main" id="{46E17A37-382A-60DF-C268-66F1BA9AC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688" y="3429000"/>
            <a:ext cx="2539253" cy="253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079F0DC8-15DF-F58F-575C-58443B314CFE}"/>
              </a:ext>
            </a:extLst>
          </p:cNvPr>
          <p:cNvCxnSpPr/>
          <p:nvPr/>
        </p:nvCxnSpPr>
        <p:spPr>
          <a:xfrm flipH="1">
            <a:off x="4652682" y="0"/>
            <a:ext cx="71718" cy="6858000"/>
          </a:xfrm>
          <a:prstGeom prst="line">
            <a:avLst/>
          </a:prstGeom>
          <a:ln w="47625">
            <a:solidFill>
              <a:schemeClr val="accent6">
                <a:lumMod val="50000"/>
                <a:alpha val="29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159A9280-E537-EFD4-455E-212204F5793A}"/>
              </a:ext>
            </a:extLst>
          </p:cNvPr>
          <p:cNvSpPr/>
          <p:nvPr/>
        </p:nvSpPr>
        <p:spPr>
          <a:xfrm>
            <a:off x="4652682" y="995082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D72C89B-39E2-C2F3-BA8A-1892FD7BC9E2}"/>
              </a:ext>
            </a:extLst>
          </p:cNvPr>
          <p:cNvSpPr/>
          <p:nvPr/>
        </p:nvSpPr>
        <p:spPr>
          <a:xfrm>
            <a:off x="4639235" y="3116076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1B06547-683B-7E20-6A93-392D03636A2C}"/>
              </a:ext>
            </a:extLst>
          </p:cNvPr>
          <p:cNvSpPr/>
          <p:nvPr/>
        </p:nvSpPr>
        <p:spPr>
          <a:xfrm>
            <a:off x="4621304" y="4987038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A487B0D-8FF3-90E1-844E-D2FE70AA6061}"/>
              </a:ext>
            </a:extLst>
          </p:cNvPr>
          <p:cNvSpPr txBox="1"/>
          <p:nvPr/>
        </p:nvSpPr>
        <p:spPr>
          <a:xfrm>
            <a:off x="5118847" y="923364"/>
            <a:ext cx="499117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Abordagem tradicional de transmissão de dados</a:t>
            </a:r>
          </a:p>
          <a:p>
            <a:r>
              <a:rPr lang="pt-BR" dirty="0"/>
              <a:t>CDC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Debezium</a:t>
            </a:r>
          </a:p>
          <a:p>
            <a:r>
              <a:rPr lang="pt-BR" dirty="0"/>
              <a:t>Detalhes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Padrões e casos reais</a:t>
            </a:r>
          </a:p>
          <a:p>
            <a:r>
              <a:rPr lang="pt-BR" dirty="0"/>
              <a:t>DEMO</a:t>
            </a:r>
          </a:p>
          <a:p>
            <a:r>
              <a:rPr lang="pt-BR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249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4CF19-9B07-90B9-B25E-C9E295C0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da DEMO</a:t>
            </a:r>
            <a:endParaRPr lang="en-US" dirty="0"/>
          </a:p>
        </p:txBody>
      </p:sp>
      <p:pic>
        <p:nvPicPr>
          <p:cNvPr id="3074" name="Picture 2" descr="Talk is cheap, show me the code&quot; Sticker for Sale by ptNB | Redbubble">
            <a:extLst>
              <a:ext uri="{FF2B5EF4-FFF2-40B4-BE49-F238E27FC236}">
                <a16:creationId xmlns:a16="http://schemas.microsoft.com/office/drawing/2014/main" id="{ECC7B6BF-4E2A-A0CD-696C-13D9EB303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346" y="1580029"/>
            <a:ext cx="5277971" cy="527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230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0F9DDB-2419-BB57-413D-CE0B94390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954" y="167990"/>
            <a:ext cx="6961094" cy="576169"/>
          </a:xfrm>
        </p:spPr>
        <p:txBody>
          <a:bodyPr>
            <a:normAutofit fontScale="90000"/>
          </a:bodyPr>
          <a:lstStyle/>
          <a:p>
            <a:r>
              <a:rPr lang="pt-BR" dirty="0"/>
              <a:t>Arquitetura da solução da demo</a:t>
            </a:r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F536015-CFF7-3463-33D6-D1782FD830E3}"/>
              </a:ext>
            </a:extLst>
          </p:cNvPr>
          <p:cNvSpPr/>
          <p:nvPr/>
        </p:nvSpPr>
        <p:spPr>
          <a:xfrm>
            <a:off x="5943600" y="4885578"/>
            <a:ext cx="304800" cy="10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3076801-4C66-9644-BB07-7EAAFFF8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8984"/>
            <a:ext cx="12129247" cy="520307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7C5834B-F787-EC05-4207-96301F67808D}"/>
              </a:ext>
            </a:extLst>
          </p:cNvPr>
          <p:cNvSpPr txBox="1"/>
          <p:nvPr/>
        </p:nvSpPr>
        <p:spPr>
          <a:xfrm>
            <a:off x="5369859" y="64043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hlinkClick r:id="rId3"/>
              </a:rPr>
              <a:t>Excalidraw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723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OLD Repop Porky Pig That's All Folks Embossed Tin Sign | Thats Al Falks |  sincovaga.com.br">
            <a:extLst>
              <a:ext uri="{FF2B5EF4-FFF2-40B4-BE49-F238E27FC236}">
                <a16:creationId xmlns:a16="http://schemas.microsoft.com/office/drawing/2014/main" id="{B99EEA1B-A957-3467-82E0-85D538437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166" y="502024"/>
            <a:ext cx="5569510" cy="556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017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730E6-EF2C-D27D-4081-A68AE3D52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Fontes de pesquisa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93DE45-365D-36AC-714E-2CFE4C20E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https://debezium.io/</a:t>
            </a:r>
            <a:endParaRPr lang="en-US" dirty="0"/>
          </a:p>
          <a:p>
            <a:r>
              <a:rPr lang="en-US" dirty="0">
                <a:hlinkClick r:id="rId3"/>
              </a:rPr>
              <a:t>https://access.redhat.com/documentation/pt-br/red_hat_build_of_debezium/1.9.7/html/getting_started_with_debezium/introduction-debezium</a:t>
            </a:r>
            <a:endParaRPr lang="en-US" dirty="0"/>
          </a:p>
          <a:p>
            <a:r>
              <a:rPr lang="en-US" dirty="0"/>
              <a:t>https://www.confluent.io/hub/debezium/debezium-connector-postgresql</a:t>
            </a:r>
          </a:p>
          <a:p>
            <a:r>
              <a:rPr lang="en-US" dirty="0"/>
              <a:t>https://pt.slideshare.net/slideshow/introducing-change-data-capture-with-debezium/249871467</a:t>
            </a:r>
          </a:p>
        </p:txBody>
      </p:sp>
    </p:spTree>
    <p:extLst>
      <p:ext uri="{BB962C8B-B14F-4D97-AF65-F5344CB8AC3E}">
        <p14:creationId xmlns:p14="http://schemas.microsoft.com/office/powerpoint/2010/main" val="362646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3A304B1-86CF-E328-2BAF-6DB3DE3E86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0281129"/>
              </p:ext>
            </p:extLst>
          </p:nvPr>
        </p:nvGraphicFramePr>
        <p:xfrm>
          <a:off x="1783323" y="2246593"/>
          <a:ext cx="8913812" cy="4030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913605" imgH="4030410" progId="Photoshop.Image.13">
                  <p:embed/>
                </p:oleObj>
              </mc:Choice>
              <mc:Fallback>
                <p:oleObj name="Image" r:id="rId2" imgW="8913605" imgH="403041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83323" y="2246593"/>
                        <a:ext cx="8913812" cy="4030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AA0C44F6-4510-74CD-CB91-05BAAA65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912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99DBD-0DC9-0A42-E9E8-CF4133A2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91A50635-7011-EE2A-568B-8A91DAA670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839474"/>
              </p:ext>
            </p:extLst>
          </p:nvPr>
        </p:nvGraphicFramePr>
        <p:xfrm>
          <a:off x="1811337" y="1529510"/>
          <a:ext cx="8569325" cy="488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568623" imgH="4888789" progId="Photoshop.Image.13">
                  <p:embed/>
                </p:oleObj>
              </mc:Choice>
              <mc:Fallback>
                <p:oleObj name="Image" r:id="rId2" imgW="8568623" imgH="4888789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11337" y="1529510"/>
                        <a:ext cx="8569325" cy="488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6556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34821D7-E813-0BF1-E93A-1C1A64E781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4924723"/>
              </p:ext>
            </p:extLst>
          </p:nvPr>
        </p:nvGraphicFramePr>
        <p:xfrm>
          <a:off x="2443629" y="2161221"/>
          <a:ext cx="7304741" cy="410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891910" imgH="4997203" progId="Photoshop.Image.13">
                  <p:embed/>
                </p:oleObj>
              </mc:Choice>
              <mc:Fallback>
                <p:oleObj name="Image" r:id="rId2" imgW="8891910" imgH="4997203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43629" y="2161221"/>
                        <a:ext cx="7304741" cy="410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ítulo 1">
            <a:extLst>
              <a:ext uri="{FF2B5EF4-FFF2-40B4-BE49-F238E27FC236}">
                <a16:creationId xmlns:a16="http://schemas.microsoft.com/office/drawing/2014/main" id="{94DE70EF-AE7B-9C36-C0B6-A27D6846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9407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33D457E1-5D50-6F47-7D12-39D021FF9E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6312"/>
              </p:ext>
            </p:extLst>
          </p:nvPr>
        </p:nvGraphicFramePr>
        <p:xfrm>
          <a:off x="1851866" y="2875055"/>
          <a:ext cx="8310562" cy="257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309811" imgH="2574522" progId="Photoshop.Image.13">
                  <p:embed/>
                </p:oleObj>
              </mc:Choice>
              <mc:Fallback>
                <p:oleObj name="Image" r:id="rId2" imgW="8309811" imgH="2574522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51866" y="2875055"/>
                        <a:ext cx="8310562" cy="2574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ED1DBA83-8B23-AAD1-43F7-161026316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46775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B4AB0D77-F6CE-C427-A229-7F7BDC2A5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146852"/>
              </p:ext>
            </p:extLst>
          </p:nvPr>
        </p:nvGraphicFramePr>
        <p:xfrm>
          <a:off x="2568856" y="2268072"/>
          <a:ext cx="7493562" cy="41351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0551733" imgH="5822935" progId="Photoshop.Image.13">
                  <p:embed/>
                </p:oleObj>
              </mc:Choice>
              <mc:Fallback>
                <p:oleObj name="Image" r:id="rId2" imgW="10551733" imgH="5822935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68856" y="2268072"/>
                        <a:ext cx="7493562" cy="41351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5EB186C8-463B-BE46-E19B-36D4ADCB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13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6C2BE67A-6975-342D-13F4-C8B8BFF8A1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90821"/>
              </p:ext>
            </p:extLst>
          </p:nvPr>
        </p:nvGraphicFramePr>
        <p:xfrm>
          <a:off x="2450727" y="2082076"/>
          <a:ext cx="6989109" cy="4207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0249836" imgH="6170660" progId="Photoshop.Image.13">
                  <p:embed/>
                </p:oleObj>
              </mc:Choice>
              <mc:Fallback>
                <p:oleObj name="Image" r:id="rId2" imgW="10249836" imgH="6170660" progId="Photoshop.Image.1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50727" y="2082076"/>
                        <a:ext cx="6989109" cy="4207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B3658375-6D8E-2017-FC7E-6FB47660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00082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D8E236-671E-D505-FD24-CC9A2BC35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635" y="1396066"/>
            <a:ext cx="8278906" cy="1325563"/>
          </a:xfrm>
        </p:spPr>
        <p:txBody>
          <a:bodyPr>
            <a:noAutofit/>
          </a:bodyPr>
          <a:lstStyle/>
          <a:p>
            <a:r>
              <a:rPr lang="pt-BR" sz="6000" dirty="0"/>
              <a:t>CDC com Debezium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4599880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D9B8E14909EBE4EA3EC99CFF64315B0" ma:contentTypeVersion="18" ma:contentTypeDescription="Crie um novo documento." ma:contentTypeScope="" ma:versionID="7cb7f73fa98474da7c4f7f986c905f61">
  <xsd:schema xmlns:xsd="http://www.w3.org/2001/XMLSchema" xmlns:xs="http://www.w3.org/2001/XMLSchema" xmlns:p="http://schemas.microsoft.com/office/2006/metadata/properties" xmlns:ns3="1f180f65-d674-4f5a-ae05-fa24856dd697" xmlns:ns4="39171b30-5c85-4c68-8fac-5843082de956" targetNamespace="http://schemas.microsoft.com/office/2006/metadata/properties" ma:root="true" ma:fieldsID="6a6a8dc67054cee5d2a48c3cb3240495" ns3:_="" ns4:_="">
    <xsd:import namespace="1f180f65-d674-4f5a-ae05-fa24856dd697"/>
    <xsd:import namespace="39171b30-5c85-4c68-8fac-5843082de95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OCR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180f65-d674-4f5a-ae05-fa24856dd6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171b30-5c85-4c68-8fac-5843082de95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f180f65-d674-4f5a-ae05-fa24856dd697" xsi:nil="true"/>
  </documentManagement>
</p:properties>
</file>

<file path=customXml/itemProps1.xml><?xml version="1.0" encoding="utf-8"?>
<ds:datastoreItem xmlns:ds="http://schemas.openxmlformats.org/officeDocument/2006/customXml" ds:itemID="{869C2B7A-0565-4C9B-92AA-01858A355F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180f65-d674-4f5a-ae05-fa24856dd697"/>
    <ds:schemaRef ds:uri="39171b30-5c85-4c68-8fac-5843082de9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04F36E0-60D2-497C-BF9E-C0A8C7575A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8CF316-73FB-4CD1-98B0-9B8DF4E3EFF1}">
  <ds:schemaRefs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39171b30-5c85-4c68-8fac-5843082de956"/>
    <ds:schemaRef ds:uri="1f180f65-d674-4f5a-ae05-fa24856dd69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358</Words>
  <Application>Microsoft Office PowerPoint</Application>
  <PresentationFormat>Widescreen</PresentationFormat>
  <Paragraphs>82</Paragraphs>
  <Slides>23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Tema do Office</vt:lpstr>
      <vt:lpstr>Adobe Photoshop Image</vt:lpstr>
      <vt:lpstr>Introduzindo Change Data Capture com Debezium, Kafka e Net8</vt:lpstr>
      <vt:lpstr>Agenda</vt:lpstr>
      <vt:lpstr>Atualizando múltiplos destinos</vt:lpstr>
      <vt:lpstr>Atualizando múltiplos destinos</vt:lpstr>
      <vt:lpstr>Atualizando múltiplos destinos</vt:lpstr>
      <vt:lpstr>Solução Com CDC  Transmita eventos do Banco de Dados</vt:lpstr>
      <vt:lpstr>Solução Com CDC  Transmita eventos do Banco de Dados</vt:lpstr>
      <vt:lpstr>Solução Com CDC  Transmita eventos do Banco de Dados</vt:lpstr>
      <vt:lpstr>CDC com Debezium</vt:lpstr>
      <vt:lpstr>Debezium Plataforma de CDC</vt:lpstr>
      <vt:lpstr>Bancos de dados suportados</vt:lpstr>
      <vt:lpstr>Vantagens do CDC baseado em logs</vt:lpstr>
      <vt:lpstr>Estrutura do evento de alteração</vt:lpstr>
      <vt:lpstr>Pipelines de replicação de dados sem código</vt:lpstr>
      <vt:lpstr>Cenário de Auditoria em tempo real</vt:lpstr>
      <vt:lpstr>Cenário de Auditoria em tempo real</vt:lpstr>
      <vt:lpstr>Microserviços Troca de dados</vt:lpstr>
      <vt:lpstr>Microserviços – The OUTBOX Pattern</vt:lpstr>
      <vt:lpstr>Decoupling de legados:  De Monolito a Microserviços usando Strangler Pattern</vt:lpstr>
      <vt:lpstr>Hora da DEMO</vt:lpstr>
      <vt:lpstr>Arquitetura da solução da demo</vt:lpstr>
      <vt:lpstr>Apresentação do PowerPoint</vt:lpstr>
      <vt:lpstr>Fontes de pesquisa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Claudio Ribeiro Junior</dc:creator>
  <cp:lastModifiedBy>Luis Claudio Ribeiro Junior</cp:lastModifiedBy>
  <cp:revision>2</cp:revision>
  <dcterms:created xsi:type="dcterms:W3CDTF">2024-06-17T00:44:45Z</dcterms:created>
  <dcterms:modified xsi:type="dcterms:W3CDTF">2024-06-17T03:08:36Z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0x0101004D9B8E14909EBE4EA3EC99CFF64315B0</vt:lpwstr>
  </property>
</Properties>
</file>

<file path=docProps/thumbnail.jpeg>
</file>